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6.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github.com/braddelong/public-files/blob/master/econ-135-lecture-6.pptx" TargetMode="External"/><Relationship Id="rId5" Type="http://schemas.openxmlformats.org/officeDocument/2006/relationships/hyperlink" Target="https://delong.typepad.com/files/ober-agamemnon-selections.pdf" TargetMode="External"/><Relationship Id="rId6" Type="http://schemas.openxmlformats.org/officeDocument/2006/relationships/hyperlink" Target="https://delong.typepad.com/finley-technical.pdf" TargetMode="External"/><Relationship Id="rId7" Type="http://schemas.openxmlformats.org/officeDocument/2006/relationships/hyperlink" Target="https://github.com/braddelong/public-files/blob/master/econ-135-lecture-7.pptx" TargetMode="External"/><Relationship Id="rId8" Type="http://schemas.openxmlformats.org/officeDocument/2006/relationships/hyperlink" Target="https://bcourses.berkeley.edu/courses/1487685/assignments/8065916" TargetMode="External"/><Relationship Id="rId9" Type="http://schemas.openxmlformats.org/officeDocument/2006/relationships/hyperlink" Target="https://delong.typepad.com/files/berry-smith.pdf" TargetMode="External"/><Relationship Id="rId10" Type="http://schemas.openxmlformats.org/officeDocument/2006/relationships/hyperlink" Target="https://github.com/braddelong/public-files/blob/master/econ-135-lecture-8.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6:…"/>
          <p:cNvSpPr txBox="1"/>
          <p:nvPr>
            <p:ph type="title" idx="4294967295"/>
          </p:nvPr>
        </p:nvSpPr>
        <p:spPr>
          <a:xfrm>
            <a:off x="277663" y="-1"/>
            <a:ext cx="8572501" cy="2540001"/>
          </a:xfrm>
          <a:prstGeom prst="rect">
            <a:avLst/>
          </a:prstGeom>
        </p:spPr>
        <p:txBody>
          <a:bodyPr>
            <a:normAutofit fontScale="100000" lnSpcReduction="0"/>
          </a:bodyPr>
          <a:lstStyle/>
          <a:p>
            <a:pPr defTabSz="397763">
              <a:defRPr sz="5220"/>
            </a:pPr>
            <a:r>
              <a:t>Lecture 6:</a:t>
            </a:r>
          </a:p>
          <a:p>
            <a:pPr defTabSz="397763">
              <a:defRPr sz="5220"/>
            </a:pPr>
            <a:r>
              <a:t>2.2. Ancient Empires: “Efflorescences” and Falls</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52043">
              <a:spcBef>
                <a:spcPts val="900"/>
              </a:spcBef>
              <a:buSzTx/>
              <a:buFontTx/>
              <a:buNone/>
              <a:defRPr b="1" sz="2772">
                <a:latin typeface="+mj-lt"/>
                <a:ea typeface="+mj-ea"/>
                <a:cs typeface="+mj-cs"/>
                <a:sym typeface="Helvetica"/>
              </a:defRPr>
            </a:pPr>
          </a:p>
          <a:p>
            <a:pPr marL="0" indent="0" algn="ctr" defTabSz="352043">
              <a:spcBef>
                <a:spcPts val="900"/>
              </a:spcBef>
              <a:buSzTx/>
              <a:buFontTx/>
              <a:buNone/>
              <a:defRPr b="1" sz="2772">
                <a:latin typeface="+mj-lt"/>
                <a:ea typeface="+mj-ea"/>
                <a:cs typeface="+mj-cs"/>
                <a:sym typeface="Helvetica"/>
              </a:defRPr>
            </a:pPr>
            <a:r>
              <a:t>Brad DeLong</a:t>
            </a:r>
          </a:p>
          <a:p>
            <a:pPr marL="0" indent="0" algn="ctr" defTabSz="352043">
              <a:spcBef>
                <a:spcPts val="900"/>
              </a:spcBef>
              <a:buSzTx/>
              <a:buFontTx/>
              <a:buNone/>
              <a:defRPr sz="1848">
                <a:latin typeface="+mj-lt"/>
                <a:ea typeface="+mj-ea"/>
                <a:cs typeface="+mj-cs"/>
                <a:sym typeface="Helvetica"/>
              </a:defRPr>
            </a:pPr>
            <a:r>
              <a:t>Department of Economics and Blum Center, U.C. Berkeley, &amp; WCEG</a:t>
            </a:r>
          </a:p>
          <a:p>
            <a:pPr marL="0" indent="0" algn="ctr" defTabSz="352043">
              <a:spcBef>
                <a:spcPts val="900"/>
              </a:spcBef>
              <a:buSzTx/>
              <a:buFontTx/>
              <a:buNone/>
              <a:defRPr sz="1848">
                <a:latin typeface="+mj-lt"/>
                <a:ea typeface="+mj-ea"/>
                <a:cs typeface="+mj-cs"/>
                <a:sym typeface="Helvetica"/>
              </a:defRPr>
            </a:pPr>
            <a:r>
              <a:t>last revised: 2020-02-06</a:t>
            </a:r>
          </a:p>
          <a:p>
            <a:pPr marL="0" indent="0" algn="ctr" defTabSz="352043">
              <a:spcBef>
                <a:spcPts val="900"/>
              </a:spcBef>
              <a:buSzTx/>
              <a:buFontTx/>
              <a:buNone/>
              <a:defRPr sz="1848">
                <a:latin typeface="+mj-lt"/>
                <a:ea typeface="+mj-ea"/>
                <a:cs typeface="+mj-cs"/>
                <a:sym typeface="Helvetica"/>
              </a:defRPr>
            </a:pPr>
            <a:r>
              <a:t>for presentation: 2020-02-11</a:t>
            </a: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232">
                <a:latin typeface="+mj-lt"/>
                <a:ea typeface="+mj-ea"/>
                <a:cs typeface="+mj-cs"/>
                <a:sym typeface="Helvetica"/>
              </a:defRPr>
            </a:pPr>
            <a:r>
              <a:t>Original course by Melissa Dell (Harvard Econ 1342), revised by Brad DeLong, research assistance by Anish Biligiri</a:t>
            </a:r>
          </a:p>
          <a:p>
            <a:pPr marL="0" indent="0" algn="ctr" defTabSz="352043">
              <a:spcBef>
                <a:spcPts val="900"/>
              </a:spcBef>
              <a:buSzTx/>
              <a:buFontTx/>
              <a:buNone/>
              <a:defRPr sz="1232">
                <a:latin typeface="+mj-lt"/>
                <a:ea typeface="+mj-ea"/>
                <a:cs typeface="+mj-cs"/>
                <a:sym typeface="Helvetica"/>
              </a:defRPr>
            </a:pPr>
          </a:p>
          <a:p>
            <a:pPr marL="0" indent="0" algn="ctr" defTabSz="352043">
              <a:spcBef>
                <a:spcPts val="900"/>
              </a:spcBef>
              <a:buSzTx/>
              <a:buFontTx/>
              <a:buNone/>
              <a:defRPr sz="1078">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https://github.com/braddelong/public-files/blob/master/econ-135-lecture-6.pptx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The Rise of Rom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a:t>
            </a:r>
          </a:p>
        </p:txBody>
      </p:sp>
      <p:sp>
        <p:nvSpPr>
          <p:cNvPr id="7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9"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80"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8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4"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85"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86"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8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0"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91"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92"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93"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94"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95"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Pottery Mountain in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Pottery Mountain in Rome</a:t>
            </a:r>
          </a:p>
        </p:txBody>
      </p:sp>
      <p:sp>
        <p:nvSpPr>
          <p:cNvPr id="9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9" name="53 million broken amphorae"/>
          <p:cNvSpPr txBox="1"/>
          <p:nvPr>
            <p:ph type="body" sz="quarter" idx="4294967295"/>
          </p:nvPr>
        </p:nvSpPr>
        <p:spPr>
          <a:xfrm>
            <a:off x="277663" y="1270000"/>
            <a:ext cx="8572501" cy="627301"/>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53 million broken amphorae</a:t>
            </a:r>
          </a:p>
        </p:txBody>
      </p:sp>
      <p:pic>
        <p:nvPicPr>
          <p:cNvPr id="100" name="Image" descr="Image"/>
          <p:cNvPicPr>
            <a:picLocks noChangeAspect="1"/>
          </p:cNvPicPr>
          <p:nvPr/>
        </p:nvPicPr>
        <p:blipFill>
          <a:blip r:embed="rId2">
            <a:extLst/>
          </a:blip>
          <a:stretch>
            <a:fillRect/>
          </a:stretch>
        </p:blipFill>
        <p:spPr>
          <a:xfrm>
            <a:off x="277663" y="1897300"/>
            <a:ext cx="5085528" cy="3674943"/>
          </a:xfrm>
          <a:prstGeom prst="rect">
            <a:avLst/>
          </a:prstGeom>
          <a:ln w="12700">
            <a:miter lim="400000"/>
          </a:ln>
        </p:spPr>
      </p:pic>
      <p:pic>
        <p:nvPicPr>
          <p:cNvPr id="101" name="Image" descr="Image"/>
          <p:cNvPicPr>
            <a:picLocks noChangeAspect="1"/>
          </p:cNvPicPr>
          <p:nvPr/>
        </p:nvPicPr>
        <p:blipFill>
          <a:blip r:embed="rId3">
            <a:extLst/>
          </a:blip>
          <a:stretch>
            <a:fillRect/>
          </a:stretch>
        </p:blipFill>
        <p:spPr>
          <a:xfrm>
            <a:off x="4831521" y="1897300"/>
            <a:ext cx="4018643" cy="367494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Republic to Empir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Republic to Empire</a:t>
            </a:r>
          </a:p>
        </p:txBody>
      </p:sp>
      <p:sp>
        <p:nvSpPr>
          <p:cNvPr id="10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5"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108"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111"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114"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Three Great Plagues</a:t>
            </a:r>
          </a:p>
        </p:txBody>
      </p:sp>
      <p:sp>
        <p:nvSpPr>
          <p:cNvPr id="117"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Big Ideas: Lecture 6: Ancient Empir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6: Ancient Empires</a:t>
            </a:r>
          </a:p>
        </p:txBody>
      </p:sp>
      <p:sp>
        <p:nvSpPr>
          <p:cNvPr id="120" name="Takeaways from this lecture:…"/>
          <p:cNvSpPr txBox="1"/>
          <p:nvPr>
            <p:ph type="body" sz="half" idx="4294967295"/>
          </p:nvPr>
        </p:nvSpPr>
        <p:spPr>
          <a:xfrm>
            <a:off x="277663" y="1270000"/>
            <a:ext cx="3748415"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pic>
        <p:nvPicPr>
          <p:cNvPr id="121" name="Image" descr="Image"/>
          <p:cNvPicPr>
            <a:picLocks noChangeAspect="1"/>
          </p:cNvPicPr>
          <p:nvPr/>
        </p:nvPicPr>
        <p:blipFill>
          <a:blip r:embed="rId2">
            <a:extLst/>
          </a:blip>
          <a:srcRect l="0" t="22820" r="0" b="0"/>
          <a:stretch>
            <a:fillRect/>
          </a:stretch>
        </p:blipFill>
        <p:spPr>
          <a:xfrm>
            <a:off x="4026077" y="1270000"/>
            <a:ext cx="4888352" cy="2874522"/>
          </a:xfrm>
          <a:prstGeom prst="rect">
            <a:avLst/>
          </a:prstGeom>
          <a:ln w="12700">
            <a:miter lim="400000"/>
          </a:ln>
        </p:spPr>
      </p:pic>
      <p:pic>
        <p:nvPicPr>
          <p:cNvPr id="122" name="Image" descr="Image"/>
          <p:cNvPicPr>
            <a:picLocks noChangeAspect="1"/>
          </p:cNvPicPr>
          <p:nvPr/>
        </p:nvPicPr>
        <p:blipFill>
          <a:blip r:embed="rId3">
            <a:extLst/>
          </a:blip>
          <a:stretch>
            <a:fillRect/>
          </a:stretch>
        </p:blipFill>
        <p:spPr>
          <a:xfrm>
            <a:off x="4025894" y="4076578"/>
            <a:ext cx="4888494" cy="250386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6. Civilizational &quot;Efflorescences&quot; and Imperial Declines (Feb 11):…"/>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38327">
              <a:spcBef>
                <a:spcPts val="0"/>
              </a:spcBef>
              <a:buSzTx/>
              <a:buFontTx/>
              <a:buNone/>
              <a:defRPr b="1" sz="1776">
                <a:latin typeface="+mj-lt"/>
                <a:ea typeface="+mj-ea"/>
                <a:cs typeface="+mj-cs"/>
                <a:sym typeface="Helvetica"/>
              </a:defRPr>
            </a:pPr>
            <a:r>
              <a:t>6. Civilizational "Efflorescences" and Imperial Declines (Feb 11):</a:t>
            </a:r>
            <a:endParaRPr b="0"/>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Willem M. Jongman (2007): </a:t>
            </a:r>
            <a:r>
              <a:rPr i="1"/>
              <a:t>Gibbon was Right: The Decline and Fall of the Roman Economy</a:t>
            </a:r>
            <a:r>
              <a:t>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Peter Temin:</a:t>
            </a:r>
            <a:r>
              <a:rPr i="1"/>
              <a:t> The Roman Market Economy</a:t>
            </a:r>
            <a:r>
              <a:t>,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https://github.com/braddelong/public-files/blob/master/econ-135-lecture-6.pptx</a:t>
            </a:r>
            <a:r>
              <a:rPr b="0"/>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Finish</a:t>
            </a:r>
            <a:r>
              <a:t>: Assignment 4: Malthusian economies paper; due Feb 12</a:t>
            </a:r>
          </a:p>
          <a:p>
            <a:pPr marL="0" indent="0" defTabSz="338327">
              <a:spcBef>
                <a:spcPts val="0"/>
              </a:spcBef>
              <a:buSzTx/>
              <a:buFontTx/>
              <a:buNone/>
              <a:defRPr sz="1776">
                <a:latin typeface="Times New Roman"/>
                <a:ea typeface="Times New Roman"/>
                <a:cs typeface="Times New Roman"/>
                <a:sym typeface="Times New Roman"/>
              </a:defRPr>
            </a:pPr>
          </a:p>
          <a:p>
            <a:pPr marL="0" indent="0" defTabSz="338327">
              <a:spcBef>
                <a:spcPts val="0"/>
              </a:spcBef>
              <a:buSzTx/>
              <a:buFontTx/>
              <a:buNone/>
              <a:defRPr b="1" sz="1776">
                <a:latin typeface="+mj-lt"/>
                <a:ea typeface="+mj-ea"/>
                <a:cs typeface="+mj-cs"/>
                <a:sym typeface="Helvetica"/>
              </a:defRPr>
            </a:pPr>
            <a:r>
              <a:t>7. Why Was Pre-Industrial Progress so Slow on Average? (Feb 13):</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Josh Ober (2019): </a:t>
            </a:r>
            <a:r>
              <a:rPr i="1"/>
              <a:t>Agamemnon's Cluelessness</a:t>
            </a:r>
            <a:r>
              <a:t>,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Moses Finley: </a:t>
            </a:r>
            <a:r>
              <a:rPr i="1"/>
              <a:t>Technical Innovation and Economic Progress in the Ancient World</a:t>
            </a:r>
            <a:r>
              <a:t> &lt;</a:t>
            </a:r>
            <a:r>
              <a:rPr u="sng">
                <a:solidFill>
                  <a:srgbClr val="0000FF"/>
                </a:solidFill>
                <a:uFill>
                  <a:solidFill>
                    <a:srgbClr val="0000FF"/>
                  </a:solidFill>
                </a:uFill>
                <a:hlinkClick r:id="rId6" invalidUrl="" action="" tgtFrame="" tooltip="" history="1" highlightClick="0" endSnd="0"/>
              </a:rPr>
              <a:t>https://delong.typepad.com/finley-technical.pdf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7" invalidUrl="" action="" tgtFrame="" tooltip="" history="1" highlightClick="0" endSnd="0"/>
              </a:rPr>
              <a:t>https://github.com/braddelong/public-files/blob/master/econ-135-lecture-7.pptx</a:t>
            </a:r>
            <a:r>
              <a:rPr b="0"/>
              <a:t>&gt;</a:t>
            </a:r>
            <a:endParaRPr b="0"/>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Start: </a:t>
            </a:r>
            <a:r>
              <a:rPr b="0"/>
              <a:t>Assignment 5: Simulations with the Solow growth model; due Feb 19</a:t>
            </a:r>
            <a:r>
              <a:t> </a:t>
            </a:r>
            <a:r>
              <a:rPr b="0"/>
              <a:t>&lt;</a:t>
            </a:r>
            <a:r>
              <a:rPr b="0" u="sng">
                <a:solidFill>
                  <a:srgbClr val="0000FF"/>
                </a:solidFill>
                <a:uFill>
                  <a:solidFill>
                    <a:srgbClr val="0000FF"/>
                  </a:solidFill>
                </a:uFill>
                <a:hlinkClick r:id="rId8" invalidUrl="" action="" tgtFrame="" tooltip="" history="1" highlightClick="0" endSnd="0"/>
              </a:rPr>
              <a:t>https://bcourses.berkeley.edu/courses/1487685/assignments/8065916</a:t>
            </a:r>
            <a:r>
              <a:rPr b="0"/>
              <a:t>&gt;</a:t>
            </a:r>
          </a:p>
          <a:p>
            <a:pPr marL="148389" indent="-148389" defTabSz="338327">
              <a:spcBef>
                <a:spcPts val="0"/>
              </a:spcBef>
              <a:buFontTx/>
              <a:defRPr sz="1480">
                <a:latin typeface="Times New Roman"/>
                <a:ea typeface="Times New Roman"/>
                <a:cs typeface="Times New Roman"/>
                <a:sym typeface="Times New Roman"/>
              </a:defRPr>
            </a:pPr>
          </a:p>
          <a:p>
            <a:pPr marL="0" indent="0" defTabSz="338327">
              <a:spcBef>
                <a:spcPts val="0"/>
              </a:spcBef>
              <a:buSzTx/>
              <a:buFontTx/>
              <a:buNone/>
              <a:defRPr b="1" sz="1776">
                <a:latin typeface="+mj-lt"/>
                <a:ea typeface="+mj-ea"/>
                <a:cs typeface="+mj-cs"/>
                <a:sym typeface="Helvetica"/>
              </a:defRPr>
            </a:pPr>
            <a:r>
              <a:t>8. Commercial Revolutions (Feb 18):</a:t>
            </a:r>
          </a:p>
          <a:p>
            <a:pPr marL="178067" indent="-178067"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 </a:t>
            </a:r>
            <a:r>
              <a:t>&lt;</a:t>
            </a:r>
            <a:r>
              <a:rPr u="sng">
                <a:solidFill>
                  <a:srgbClr val="0000FF"/>
                </a:solidFill>
                <a:uFill>
                  <a:solidFill>
                    <a:srgbClr val="0000FF"/>
                  </a:solidFill>
                </a:uFill>
                <a:hlinkClick r:id="rId9" invalidUrl="" action="" tgtFrame="" tooltip="" history="1" highlightClick="0" endSnd="0"/>
              </a:rPr>
              <a:t>https://delong.typepad.com/files/berry-smith.pdf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0" invalidUrl="" action="" tgtFrame="" tooltip="" history="1" highlightClick="0" endSnd="0"/>
              </a:rPr>
              <a:t>https://github.com/braddelong/public-files/blob/master/econ-135-lecture-8.pptx</a:t>
            </a:r>
            <a:r>
              <a:rPr b="0"/>
              <a:t>&gt;</a:t>
            </a:r>
          </a:p>
          <a:p>
            <a:pPr marL="178067" indent="-178067"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Finish</a:t>
            </a:r>
            <a:r>
              <a:rPr b="1"/>
              <a:t>:</a:t>
            </a:r>
            <a:r>
              <a:t> Assignment 5: Simulations with the Solow growth model; due Feb 19 &lt;</a:t>
            </a:r>
            <a:r>
              <a:rPr u="sng">
                <a:solidFill>
                  <a:srgbClr val="0000FF"/>
                </a:solidFill>
                <a:uFill>
                  <a:solidFill>
                    <a:srgbClr val="0000FF"/>
                  </a:solidFill>
                </a:uFill>
                <a:hlinkClick r:id="rId8" invalidUrl="" action="" tgtFrame="" tooltip="" history="1" highlightClick="0" endSnd="0"/>
              </a:rPr>
              <a:t>https://bcourses.berkeley.edu/courses/1487685/assignments/8065916</a:t>
            </a:r>
            <a:r>
              <a:t>&gt;</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atch Our Breath…"/>
          <p:cNvSpPr txBox="1"/>
          <p:nvPr>
            <p:ph type="title"/>
          </p:nvPr>
        </p:nvSpPr>
        <p:spPr>
          <a:xfrm>
            <a:off x="276457" y="-1"/>
            <a:ext cx="8572501" cy="1270001"/>
          </a:xfrm>
          <a:prstGeom prst="rect">
            <a:avLst/>
          </a:prstGeom>
        </p:spPr>
        <p:txBody>
          <a:bodyPr/>
          <a:lstStyle/>
          <a:p>
            <a:pPr/>
            <a:r>
              <a:t>Catch Our Breath…</a:t>
            </a:r>
          </a:p>
        </p:txBody>
      </p:sp>
      <p:sp>
        <p:nvSpPr>
          <p:cNvPr id="125"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26"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27"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Preview: Lecture 6: Ancient Empire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Preview: Lecture 6: Ancient Empires</a:t>
            </a:r>
          </a:p>
        </p:txBody>
      </p:sp>
      <p:sp>
        <p:nvSpPr>
          <p:cNvPr id="43" name="What I am going to cover:…"/>
          <p:cNvSpPr txBox="1"/>
          <p:nvPr>
            <p:ph type="body" sz="half" idx="4294967295"/>
          </p:nvPr>
        </p:nvSpPr>
        <p:spPr>
          <a:xfrm>
            <a:off x="277663" y="1270000"/>
            <a:ext cx="4104731"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am going to cover:</a:t>
            </a:r>
          </a:p>
          <a:p>
            <a:pPr marL="240631" indent="-240631">
              <a:spcBef>
                <a:spcPts val="1200"/>
              </a:spcBef>
              <a:buFontTx/>
              <a:defRPr sz="2400">
                <a:latin typeface="Times New Roman"/>
                <a:ea typeface="Times New Roman"/>
                <a:cs typeface="Times New Roman"/>
                <a:sym typeface="Times New Roman"/>
              </a:defRPr>
            </a:pPr>
            <a:r>
              <a:t>“Efflorescences”: prosperity in classical Greece and Rome</a:t>
            </a:r>
          </a:p>
          <a:p>
            <a:pPr marL="240631" indent="-240631">
              <a:spcBef>
                <a:spcPts val="1200"/>
              </a:spcBef>
              <a:buFontTx/>
              <a:defRPr sz="2400">
                <a:latin typeface="Times New Roman"/>
                <a:ea typeface="Times New Roman"/>
                <a:cs typeface="Times New Roman"/>
                <a:sym typeface="Times New Roman"/>
              </a:defRPr>
            </a:pPr>
            <a:r>
              <a:t>The rise of the Roman Empire</a:t>
            </a:r>
          </a:p>
          <a:p>
            <a:pPr marL="240631" indent="-240631">
              <a:spcBef>
                <a:spcPts val="1200"/>
              </a:spcBef>
              <a:buFontTx/>
              <a:defRPr sz="2400">
                <a:latin typeface="Times New Roman"/>
                <a:ea typeface="Times New Roman"/>
                <a:cs typeface="Times New Roman"/>
                <a:sym typeface="Times New Roman"/>
              </a:defRPr>
            </a:pPr>
            <a:r>
              <a:t>Review something…</a:t>
            </a:r>
          </a:p>
          <a:p>
            <a:pPr marL="240631" indent="-240631">
              <a:spcBef>
                <a:spcPts val="1200"/>
              </a:spcBef>
              <a:buFontTx/>
              <a:defRPr sz="2400">
                <a:latin typeface="Times New Roman"/>
                <a:ea typeface="Times New Roman"/>
                <a:cs typeface="Times New Roman"/>
                <a:sym typeface="Times New Roman"/>
              </a:defRPr>
            </a:pPr>
            <a:r>
              <a:t>The fall of the Roman Empire</a:t>
            </a:r>
          </a:p>
          <a:p>
            <a:pPr marL="240631" indent="-240631">
              <a:spcBef>
                <a:spcPts val="1200"/>
              </a:spcBef>
              <a:buFontTx/>
              <a:defRPr sz="2400">
                <a:latin typeface="Times New Roman"/>
                <a:ea typeface="Times New Roman"/>
                <a:cs typeface="Times New Roman"/>
                <a:sym typeface="Times New Roman"/>
              </a:defRPr>
            </a:pPr>
            <a:r>
              <a:t>What’s going to be on the exam?</a:t>
            </a:r>
          </a:p>
          <a:p>
            <a:pPr marL="240631" indent="-240631">
              <a:spcBef>
                <a:spcPts val="1200"/>
              </a:spcBef>
              <a:buFontTx/>
              <a:defRPr sz="2400">
                <a:latin typeface="Times New Roman"/>
                <a:ea typeface="Times New Roman"/>
                <a:cs typeface="Times New Roman"/>
                <a:sym typeface="Times New Roman"/>
              </a:defRPr>
            </a:pPr>
            <a:r>
              <a:t>What are the key takeaways?</a:t>
            </a:r>
          </a:p>
        </p:txBody>
      </p:sp>
      <p:pic>
        <p:nvPicPr>
          <p:cNvPr id="44" name="Image" descr="Image"/>
          <p:cNvPicPr>
            <a:picLocks noChangeAspect="1"/>
          </p:cNvPicPr>
          <p:nvPr/>
        </p:nvPicPr>
        <p:blipFill>
          <a:blip r:embed="rId2">
            <a:extLst/>
          </a:blip>
          <a:srcRect l="0" t="0" r="0" b="2558"/>
          <a:stretch>
            <a:fillRect/>
          </a:stretch>
        </p:blipFill>
        <p:spPr>
          <a:xfrm>
            <a:off x="4382393" y="1270000"/>
            <a:ext cx="4600002" cy="2957984"/>
          </a:xfrm>
          <a:prstGeom prst="rect">
            <a:avLst/>
          </a:prstGeom>
          <a:ln w="12700">
            <a:miter lim="400000"/>
          </a:ln>
        </p:spPr>
      </p:pic>
      <p:pic>
        <p:nvPicPr>
          <p:cNvPr id="45" name="Image" descr="Image"/>
          <p:cNvPicPr>
            <a:picLocks noChangeAspect="1"/>
          </p:cNvPicPr>
          <p:nvPr/>
        </p:nvPicPr>
        <p:blipFill>
          <a:blip r:embed="rId3">
            <a:extLst/>
          </a:blip>
          <a:stretch>
            <a:fillRect/>
          </a:stretch>
        </p:blipFill>
        <p:spPr>
          <a:xfrm>
            <a:off x="4358533" y="4227909"/>
            <a:ext cx="4623999" cy="244152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Pre-Industrial “Efflorescences” (and Declin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Pre-Industrial “Efflorescences” (and Declines)</a:t>
            </a:r>
          </a:p>
        </p:txBody>
      </p:sp>
      <p:sp>
        <p:nvSpPr>
          <p:cNvPr id="48"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49"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50"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5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54"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55"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56"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0"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61"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62"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65"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66"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67"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70"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71"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72"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75"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